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1645920"/>
            <a:ext cx="137160" cy="2926080"/>
          </a:xfrm>
          <a:prstGeom prst="rect">
            <a:avLst/>
          </a:prstGeom>
          <a:solidFill>
            <a:srgbClr val="1A7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1554480"/>
            <a:ext cx="100584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38BDF8"/>
                </a:solidFill>
              </a:defRPr>
            </a:pPr>
            <a:r>
              <a:t>ENTERPRISE CYBERSECURITY AWARENESS</a:t>
            </a:r>
          </a:p>
          <a:p>
            <a:pPr>
              <a:spcBef>
                <a:spcPts val="800"/>
              </a:spcBef>
              <a:defRPr sz="3600" b="1">
                <a:solidFill>
                  <a:srgbClr val="FFFFFF"/>
                </a:solidFill>
              </a:defRPr>
            </a:pPr>
            <a:r>
              <a:t>Defending the Human Perimeter</a:t>
            </a:r>
          </a:p>
          <a:p>
            <a:pPr>
              <a:spcBef>
                <a:spcPts val="1200"/>
              </a:spcBef>
              <a:defRPr sz="1800">
                <a:solidFill>
                  <a:srgbClr val="CBD5E1"/>
                </a:solidFill>
              </a:defRPr>
            </a:pPr>
            <a:r>
              <a:t>Essential Protocols, Social Engineering Defense &amp; AI Threat Preparedness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57200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0B981"/>
                </a:solidFill>
              </a:defRPr>
            </a:pPr>
            <a:r>
              <a:t>STANDARDS ALIGNMENT:  ISO/IEC 27001:2022 (ISMS)  •  ISO/IEC 42001 (AI Systems)  •  NIST CSF 2.0</a:t>
            </a:r>
          </a:p>
          <a:p>
            <a:pPr>
              <a:spcBef>
                <a:spcPts val="600"/>
              </a:spcBef>
              <a:defRPr sz="1000">
                <a:solidFill>
                  <a:srgbClr val="64748B"/>
                </a:solidFill>
              </a:defRPr>
            </a:pPr>
            <a:r>
              <a:t>Target Audience: All Enterprise Employees &amp; Contractors  |  Duration: ~25 mins  |  Passing Threshold: 80%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114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A73E8"/>
                </a:solidFill>
              </a:defRPr>
            </a:pPr>
            <a:r>
              <a:t>MODULE 1 · CONTEXT &amp; RISK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</a:defRPr>
            </a:pPr>
            <a:r>
              <a:t>The Modern Cyber Threat Landscape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18288"/>
          </a:xfrm>
          <a:prstGeom prst="rect">
            <a:avLst/>
          </a:prstGeom>
          <a:solidFill>
            <a:srgbClr val="E2E8F0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Enterprise Cybersecurity Awareness Training  |  ISO 27001 &amp; ISO 42001 Aligned  |  Slide 2 of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338328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2103120"/>
            <a:ext cx="28346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800" b="1">
                <a:solidFill>
                  <a:srgbClr val="EF4444"/>
                </a:solidFill>
              </a:defRPr>
            </a:pPr>
            <a:r>
              <a:t>82%</a:t>
            </a:r>
          </a:p>
          <a:p>
            <a:pPr>
              <a:spcBef>
                <a:spcPts val="1200"/>
              </a:spcBef>
              <a:defRPr sz="1400" b="1">
                <a:solidFill>
                  <a:srgbClr val="1E293B"/>
                </a:solidFill>
              </a:defRPr>
            </a:pPr>
            <a:r>
              <a:t>Human Element In Breaches</a:t>
            </a:r>
          </a:p>
          <a:p>
            <a:pPr>
              <a:spcBef>
                <a:spcPts val="800"/>
              </a:spcBef>
              <a:defRPr sz="1100">
                <a:solidFill>
                  <a:srgbClr val="64748B"/>
                </a:solidFill>
              </a:defRPr>
            </a:pPr>
            <a:r>
              <a:t>The majority of security incidents involve phishing, stolen credentials, or social engineering rather than software zero-days.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828800"/>
            <a:ext cx="338328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3440" y="2103120"/>
            <a:ext cx="28346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800" b="1">
                <a:solidFill>
                  <a:srgbClr val="F59E0B"/>
                </a:solidFill>
              </a:defRPr>
            </a:pPr>
            <a:r>
              <a:t>$4.45M</a:t>
            </a:r>
          </a:p>
          <a:p>
            <a:pPr>
              <a:spcBef>
                <a:spcPts val="1200"/>
              </a:spcBef>
              <a:defRPr sz="1400" b="1">
                <a:solidFill>
                  <a:srgbClr val="1E293B"/>
                </a:solidFill>
              </a:defRPr>
            </a:pPr>
            <a:r>
              <a:t>Average Global Breach Cost</a:t>
            </a:r>
          </a:p>
          <a:p>
            <a:pPr>
              <a:spcBef>
                <a:spcPts val="800"/>
              </a:spcBef>
              <a:defRPr sz="1100">
                <a:solidFill>
                  <a:srgbClr val="64748B"/>
                </a:solidFill>
              </a:defRPr>
            </a:pPr>
            <a:r>
              <a:t>Direct remediation, regulatory fines (GDPR/HIPAA), customer loss, and severe brand reputation impact.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828800"/>
            <a:ext cx="338328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21040" y="2103120"/>
            <a:ext cx="28346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800" b="1">
                <a:solidFill>
                  <a:srgbClr val="1A73E8"/>
                </a:solidFill>
              </a:defRPr>
            </a:pPr>
            <a:r>
              <a:t>3.4 Billion</a:t>
            </a:r>
          </a:p>
          <a:p>
            <a:pPr>
              <a:spcBef>
                <a:spcPts val="1200"/>
              </a:spcBef>
              <a:defRPr sz="1400" b="1">
                <a:solidFill>
                  <a:srgbClr val="1E293B"/>
                </a:solidFill>
              </a:defRPr>
            </a:pPr>
            <a:r>
              <a:t>Phishing Emails Sent Daily</a:t>
            </a:r>
          </a:p>
          <a:p>
            <a:pPr>
              <a:spcBef>
                <a:spcPts val="800"/>
              </a:spcBef>
              <a:defRPr sz="1100">
                <a:solidFill>
                  <a:srgbClr val="64748B"/>
                </a:solidFill>
              </a:defRPr>
            </a:pPr>
            <a:r>
              <a:t>Attackers now use Generative AI to craft flawless grammar, hyper-personalized context, and executive voice clones.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114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A73E8"/>
                </a:solidFill>
              </a:defRPr>
            </a:pPr>
            <a:r>
              <a:t>MODULE 1 · THREAT DEFENSE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</a:defRPr>
            </a:pPr>
            <a:r>
              <a:t>Social Engineering Attack Vectors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18288"/>
          </a:xfrm>
          <a:prstGeom prst="rect">
            <a:avLst/>
          </a:prstGeom>
          <a:solidFill>
            <a:srgbClr val="E2E8F0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Enterprise Cybersecurity Awareness Training  |  ISO 27001 &amp; ISO 42001 Aligned  |  Slide 3 of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10728655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00">
                <a:solidFill>
                  <a:srgbClr val="1A73E8"/>
                </a:solidFill>
              </a:rPr>
              <a:t>📧 Email Phishing — </a:t>
            </a:r>
            <a:r>
              <a:rPr sz="1100">
                <a:solidFill>
                  <a:srgbClr val="1E293B"/>
                </a:solidFill>
              </a:rPr>
              <a:t>Mass deceptive emails mimicking IT departments, banks, or Microsoft 365 login portals to harvest single sign-on credentials.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697480"/>
            <a:ext cx="10728655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78892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00">
                <a:solidFill>
                  <a:srgbClr val="1A73E8"/>
                </a:solidFill>
              </a:rPr>
              <a:t>🐋 Whaling / CEO Fraud — </a:t>
            </a:r>
            <a:r>
              <a:rPr sz="1100">
                <a:solidFill>
                  <a:srgbClr val="1E293B"/>
                </a:solidFill>
              </a:rPr>
              <a:t>Highly targeted spear-phishing aimed at finance teams, impersonating executives to authorize urgent wire disbursements.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566160"/>
            <a:ext cx="10728655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365760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00">
                <a:solidFill>
                  <a:srgbClr val="1A73E8"/>
                </a:solidFill>
              </a:rPr>
              <a:t>📱 Smishing (SMS) — </a:t>
            </a:r>
            <a:r>
              <a:rPr sz="1100">
                <a:solidFill>
                  <a:srgbClr val="1E293B"/>
                </a:solidFill>
              </a:rPr>
              <a:t>Urgent text messages regarding fake delivery status, bank account locks, or MFA bypass links designed for mobile browsing.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434840"/>
            <a:ext cx="10728655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52628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00">
                <a:solidFill>
                  <a:srgbClr val="1A73E8"/>
                </a:solidFill>
              </a:rPr>
              <a:t>📞 Vishing (Voice Calls) — </a:t>
            </a:r>
            <a:r>
              <a:rPr sz="1100">
                <a:solidFill>
                  <a:srgbClr val="1E293B"/>
                </a:solidFill>
              </a:rPr>
              <a:t>Social engineers calling employees pretending to be IT helpdesk or telecom engineers requesting remote access credentials.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5303520"/>
            <a:ext cx="10728655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539496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00">
                <a:solidFill>
                  <a:srgbClr val="1A73E8"/>
                </a:solidFill>
              </a:rPr>
              <a:t>📑 Supply Chain BEC — </a:t>
            </a:r>
            <a:r>
              <a:rPr sz="1100">
                <a:solidFill>
                  <a:srgbClr val="1E293B"/>
                </a:solidFill>
              </a:rPr>
              <a:t>Compromised vendor accounts emailing invoices with altered merchant bank routing details and urgency threats.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114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A73E8"/>
                </a:solidFill>
              </a:defRPr>
            </a:pPr>
            <a:r>
              <a:t>MODULE 1 · SPOT THE THREAT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</a:defRPr>
            </a:pPr>
            <a:r>
              <a:t>Anatomy of a Phishing Email: 5 Critical Red Flags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18288"/>
          </a:xfrm>
          <a:prstGeom prst="rect">
            <a:avLst/>
          </a:prstGeom>
          <a:solidFill>
            <a:srgbClr val="E2E8F0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Enterprise Cybersecurity Awareness Training  |  ISO 27001 &amp; ISO 42001 Aligned  |  Slide 4 of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512064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2011680"/>
            <a:ext cx="45720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EF4444"/>
                </a:solidFill>
              </a:defRPr>
            </a:pPr>
            <a:r>
              <a:t>🚨 Simulated Attack Breakdown</a:t>
            </a:r>
          </a:p>
          <a:p>
            <a:pPr>
              <a:spcBef>
                <a:spcPts val="800"/>
              </a:spcBef>
              <a:defRPr sz="1000">
                <a:solidFill>
                  <a:srgbClr val="1E293B"/>
                </a:solidFill>
              </a:defRPr>
            </a:pPr>
            <a:r>
              <a:t>From: IT Service Desk &lt;noreply@secure-it-helpdesk.net&gt;</a:t>
            </a:r>
          </a:p>
          <a:p>
            <a:pPr>
              <a:spcBef>
                <a:spcPts val="800"/>
              </a:spcBef>
              <a:defRPr sz="1000">
                <a:solidFill>
                  <a:srgbClr val="1E293B"/>
                </a:solidFill>
              </a:defRPr>
            </a:pPr>
            <a:r>
              <a:t>Subject: ⚠️ IMMEDIATE ACTION REQUIRED: Account Compromised</a:t>
            </a:r>
          </a:p>
          <a:p>
            <a:pPr>
              <a:spcBef>
                <a:spcPts val="800"/>
              </a:spcBef>
              <a:defRPr sz="1000">
                <a:solidFill>
                  <a:srgbClr val="1E293B"/>
                </a:solidFill>
              </a:defRPr>
            </a:pPr>
            <a:r>
              <a:t>Body: 'Dear Employee, multiple unauthorized logins detected from Bucharest. Your M365 account will be suspended in 45 minutes.'</a:t>
            </a:r>
          </a:p>
          <a:p>
            <a:pPr>
              <a:spcBef>
                <a:spcPts val="800"/>
              </a:spcBef>
              <a:defRPr sz="1000">
                <a:solidFill>
                  <a:srgbClr val="1E293B"/>
                </a:solidFill>
              </a:defRPr>
            </a:pPr>
            <a:r>
              <a:t>Action Link: [VERIFY LOGIN CREDENTIALS NOW] -&gt; points to https://secure-it-helpdesk.net/m365/login.php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828800"/>
            <a:ext cx="5242255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0" y="2011680"/>
            <a:ext cx="46634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A73E8"/>
                </a:solidFill>
              </a:defRPr>
            </a:pPr>
            <a:r>
              <a:t>🔍 Forensic Red Flags</a:t>
            </a:r>
          </a:p>
          <a:p>
            <a:pPr>
              <a:spcBef>
                <a:spcPts val="600"/>
              </a:spcBef>
            </a:pPr>
            <a:r>
              <a:rPr b="1" sz="1050">
                <a:solidFill>
                  <a:srgbClr val="1E293B"/>
                </a:solidFill>
              </a:rPr>
              <a:t>1. Lookalike Domain: </a:t>
            </a:r>
            <a:r>
              <a:rPr sz="1000">
                <a:solidFill>
                  <a:srgbClr val="64748B"/>
                </a:solidFill>
              </a:rPr>
              <a:t>secure-it-helpdesk.net is an external registrar, not your company domain.</a:t>
            </a:r>
          </a:p>
          <a:p>
            <a:pPr>
              <a:spcBef>
                <a:spcPts val="600"/>
              </a:spcBef>
            </a:pPr>
            <a:r>
              <a:rPr b="1" sz="1050">
                <a:solidFill>
                  <a:srgbClr val="1E293B"/>
                </a:solidFill>
              </a:rPr>
              <a:t>2. Artificial Urgency: </a:t>
            </a:r>
            <a:r>
              <a:rPr sz="1000">
                <a:solidFill>
                  <a:srgbClr val="64748B"/>
                </a:solidFill>
              </a:rPr>
              <a:t>'45 minutes remaining' engineered to trigger panicked action without verification.</a:t>
            </a:r>
          </a:p>
          <a:p>
            <a:pPr>
              <a:spcBef>
                <a:spcPts val="600"/>
              </a:spcBef>
            </a:pPr>
            <a:r>
              <a:rPr b="1" sz="1050">
                <a:solidFill>
                  <a:srgbClr val="1E293B"/>
                </a:solidFill>
              </a:rPr>
              <a:t>3. Generic Salutation: </a:t>
            </a:r>
            <a:r>
              <a:rPr sz="1000">
                <a:solidFill>
                  <a:srgbClr val="64748B"/>
                </a:solidFill>
              </a:rPr>
              <a:t>'Dear Employee' indicates batch spraying with no directory integration.</a:t>
            </a:r>
          </a:p>
          <a:p>
            <a:pPr>
              <a:spcBef>
                <a:spcPts val="600"/>
              </a:spcBef>
            </a:pPr>
            <a:r>
              <a:rPr b="1" sz="1050">
                <a:solidFill>
                  <a:srgbClr val="1E293B"/>
                </a:solidFill>
              </a:rPr>
              <a:t>4. Mismatched Link: </a:t>
            </a:r>
            <a:r>
              <a:rPr sz="1000">
                <a:solidFill>
                  <a:srgbClr val="64748B"/>
                </a:solidFill>
              </a:rPr>
              <a:t>Hovering over button reveals foreign URL harvesting credentials.</a:t>
            </a:r>
          </a:p>
          <a:p>
            <a:pPr>
              <a:spcBef>
                <a:spcPts val="600"/>
              </a:spcBef>
            </a:pPr>
            <a:r>
              <a:rPr b="1" sz="1050">
                <a:solidFill>
                  <a:srgbClr val="1E293B"/>
                </a:solidFill>
              </a:rPr>
              <a:t>5. Coercive Threat: </a:t>
            </a:r>
            <a:r>
              <a:rPr sz="1000">
                <a:solidFill>
                  <a:srgbClr val="64748B"/>
                </a:solidFill>
              </a:rPr>
              <a:t>Threat of disciplinary action prevents cross-checking with managers.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114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A73E8"/>
                </a:solidFill>
              </a:defRPr>
            </a:pPr>
            <a:r>
              <a:t>MODULE 2 · ACCESS SECURITY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</a:defRPr>
            </a:pPr>
            <a:r>
              <a:t>Password Hygiene &amp; Multi-Factor Authentication (MFA)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18288"/>
          </a:xfrm>
          <a:prstGeom prst="rect">
            <a:avLst/>
          </a:prstGeom>
          <a:solidFill>
            <a:srgbClr val="E2E8F0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Enterprise Cybersecurity Awareness Training  |  ISO 27001 &amp; ISO 42001 Aligned  |  Slide 5 of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512064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2103120"/>
            <a:ext cx="45720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A73E8"/>
                </a:solidFill>
              </a:defRPr>
            </a:pPr>
            <a:r>
              <a:t>🔑 Modern Password Standards</a:t>
            </a:r>
          </a:p>
          <a:p>
            <a:pPr>
              <a:spcBef>
                <a:spcPts val="1000"/>
              </a:spcBef>
              <a:defRPr sz="1100">
                <a:solidFill>
                  <a:srgbClr val="1E293B"/>
                </a:solidFill>
              </a:defRPr>
            </a:pPr>
            <a:r>
              <a:t>• Length Beats Complexity: 16+ characters passphrases (e.g. 'Coffee#River$Blue49') take centuries to brute-force.</a:t>
            </a:r>
          </a:p>
          <a:p>
            <a:pPr>
              <a:spcBef>
                <a:spcPts val="1000"/>
              </a:spcBef>
              <a:defRPr sz="1100">
                <a:solidFill>
                  <a:srgbClr val="1E293B"/>
                </a:solidFill>
              </a:defRPr>
            </a:pPr>
            <a:r>
              <a:t>• Zero Reuse Policy: Never reuse corporate credentials across external portals or personal services.</a:t>
            </a:r>
          </a:p>
          <a:p>
            <a:pPr>
              <a:spcBef>
                <a:spcPts val="1000"/>
              </a:spcBef>
              <a:defRPr sz="1100">
                <a:solidFill>
                  <a:srgbClr val="1E293B"/>
                </a:solidFill>
              </a:defRPr>
            </a:pPr>
            <a:r>
              <a:t>• Password Managers: Always utilize enterprise-approved password vaults to generate and auto-fill cryptographic strings.</a:t>
            </a:r>
          </a:p>
          <a:p>
            <a:pPr>
              <a:spcBef>
                <a:spcPts val="1000"/>
              </a:spcBef>
              <a:defRPr sz="1100">
                <a:solidFill>
                  <a:srgbClr val="1E293B"/>
                </a:solidFill>
              </a:defRPr>
            </a:pPr>
            <a:r>
              <a:t>• No Credential Sharing: Never send passwords over Slack, Teams, email, or sticky notes on desk.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828800"/>
            <a:ext cx="5242255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0" y="2103120"/>
            <a:ext cx="466344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0B981"/>
                </a:solidFill>
              </a:defRPr>
            </a:pPr>
            <a:r>
              <a:t>🛡️ Multi-Factor Authentication (MFA)</a:t>
            </a:r>
          </a:p>
          <a:p>
            <a:pPr>
              <a:spcBef>
                <a:spcPts val="1000"/>
              </a:spcBef>
              <a:defRPr sz="1100">
                <a:solidFill>
                  <a:srgbClr val="1E293B"/>
                </a:solidFill>
              </a:defRPr>
            </a:pPr>
            <a:r>
              <a:t>• The Non-Negotiable Barrier: MFA blocks 99.9% of automated credential-stuffing attacks even if your password leaks.</a:t>
            </a:r>
          </a:p>
          <a:p>
            <a:pPr>
              <a:spcBef>
                <a:spcPts val="1000"/>
              </a:spcBef>
              <a:defRPr sz="1100">
                <a:solidFill>
                  <a:srgbClr val="1E293B"/>
                </a:solidFill>
              </a:defRPr>
            </a:pPr>
            <a:r>
              <a:t>• Preferred Methods: Mobile authenticator apps (TOTP) and FIDO2 hardware keys (YubiKey) are far superior to SMS.</a:t>
            </a:r>
          </a:p>
          <a:p>
            <a:pPr>
              <a:spcBef>
                <a:spcPts val="1000"/>
              </a:spcBef>
              <a:defRPr sz="1100">
                <a:solidFill>
                  <a:srgbClr val="1E293B"/>
                </a:solidFill>
              </a:defRPr>
            </a:pPr>
            <a:r>
              <a:t>• MFA Fatigue Attack Alert: If your phone receives unexpected push approvals in rapid succession, DO NOT APPROVE.</a:t>
            </a:r>
          </a:p>
          <a:p>
            <a:pPr>
              <a:spcBef>
                <a:spcPts val="1000"/>
              </a:spcBef>
              <a:defRPr sz="1100">
                <a:solidFill>
                  <a:srgbClr val="1E293B"/>
                </a:solidFill>
              </a:defRPr>
            </a:pPr>
            <a:r>
              <a:t>• Immediate Escalation: Report unsolicited MFA prompt storms to the SOC immediately as your password is breached.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114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A73E8"/>
                </a:solidFill>
              </a:defRPr>
            </a:pPr>
            <a:r>
              <a:t>MODULE 3 · OPERATIONAL SECURITY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</a:defRPr>
            </a:pPr>
            <a:r>
              <a:t>Data Privacy &amp; Clean Desk Policy (ISO 27001)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18288"/>
          </a:xfrm>
          <a:prstGeom prst="rect">
            <a:avLst/>
          </a:prstGeom>
          <a:solidFill>
            <a:srgbClr val="E2E8F0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Enterprise Cybersecurity Awareness Training  |  ISO 27001 &amp; ISO 42001 Aligned  |  Slide 6 of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338328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01168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A73E8"/>
                </a:solidFill>
              </a:defRPr>
            </a:pPr>
            <a:r>
              <a:t>📋 Data Classification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Public: Marketing, public job postings.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Internal: General intranet announcements, non-sensitive memos.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Confidential: Financials, strategy, employee payroll.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Restricted: Customer PII, secrets, API tokens, cryptographic keys.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828800"/>
            <a:ext cx="338328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7720" y="201168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A73E8"/>
                </a:solidFill>
              </a:defRPr>
            </a:pPr>
            <a:r>
              <a:t>🔒 Clean Desk &amp; Clean Screen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Lock Before Leaving: Windows key + L or Mac Cmd + Ctrl + Q every single time you step away.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No Sticky Notes: Writing passwords on monitor bezels or desk pads is an audit violation.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Shred Sensitive Printouts: Never toss confidential papers into open office recycling bins.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Secure Visitor Badges: Escort visitors and ensure badges are never left unattended.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828800"/>
            <a:ext cx="338328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75320" y="201168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A73E8"/>
                </a:solidFill>
              </a:defRPr>
            </a:pPr>
            <a:r>
              <a:t>⚖️ PII &amp; Compliance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PII Definition: SSN/Tax ID, home addresses, phone numbers, banking details, medical records.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Need-to-Know Access: Access customer data only when required for your explicit task.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Masking &amp; Pseudonymization: Mask confidential customer numbers in shared reports.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Egress Prevention: Never forward company emails or client records to personal accounts.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114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A73E8"/>
                </a:solidFill>
              </a:defRPr>
            </a:pPr>
            <a:r>
              <a:t>MODULE 4 · INCIDENT RESPONSE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</a:defRPr>
            </a:pPr>
            <a:r>
              <a:t>Incident Reporting: See Something, Say Something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18288"/>
          </a:xfrm>
          <a:prstGeom prst="rect">
            <a:avLst/>
          </a:prstGeom>
          <a:solidFill>
            <a:srgbClr val="E2E8F0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Enterprise Cybersecurity Awareness Training  |  ISO 27001 &amp; ISO 42001 Aligned  |  Slide 7 of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2514600" cy="3017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6474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11680"/>
            <a:ext cx="21488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64748B"/>
                </a:solidFill>
              </a:defRPr>
            </a:pPr>
            <a:r>
              <a:t>Step 1</a:t>
            </a:r>
          </a:p>
          <a:p>
            <a:pPr>
              <a:spcBef>
                <a:spcPts val="400"/>
              </a:spcBef>
              <a:defRPr sz="1300" b="1">
                <a:solidFill>
                  <a:srgbClr val="1E293B"/>
                </a:solidFill>
              </a:defRPr>
            </a:pPr>
            <a:r>
              <a:t>Identify or Suspect</a:t>
            </a:r>
          </a:p>
          <a:p>
            <a:pPr>
              <a:spcBef>
                <a:spcPts val="800"/>
              </a:spcBef>
              <a:defRPr sz="1000">
                <a:solidFill>
                  <a:srgbClr val="64748B"/>
                </a:solidFill>
              </a:defRPr>
            </a:pPr>
            <a:r>
              <a:t>Notice an abnormal email, clicked link, unexpected popup, or suspicious wire request.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1828800"/>
            <a:ext cx="2514600" cy="3017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0" y="2011680"/>
            <a:ext cx="21488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F59E0B"/>
                </a:solidFill>
              </a:defRPr>
            </a:pPr>
            <a:r>
              <a:t>Step 2</a:t>
            </a:r>
          </a:p>
          <a:p>
            <a:pPr>
              <a:spcBef>
                <a:spcPts val="400"/>
              </a:spcBef>
              <a:defRPr sz="1300" b="1">
                <a:solidFill>
                  <a:srgbClr val="1E293B"/>
                </a:solidFill>
              </a:defRPr>
            </a:pPr>
            <a:r>
              <a:t>Do NOT Hide or Panic</a:t>
            </a:r>
          </a:p>
          <a:p>
            <a:pPr>
              <a:spcBef>
                <a:spcPts val="800"/>
              </a:spcBef>
              <a:defRPr sz="1000">
                <a:solidFill>
                  <a:srgbClr val="64748B"/>
                </a:solidFill>
              </a:defRPr>
            </a:pPr>
            <a:r>
              <a:t>Our enterprise enforces a blame-free reporting culture. Early reporting minimizes damage.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828800"/>
            <a:ext cx="2514600" cy="3017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A7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2011680"/>
            <a:ext cx="21488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A73E8"/>
                </a:solidFill>
              </a:defRPr>
            </a:pPr>
            <a:r>
              <a:t>Step 3</a:t>
            </a:r>
          </a:p>
          <a:p>
            <a:pPr>
              <a:spcBef>
                <a:spcPts val="400"/>
              </a:spcBef>
              <a:defRPr sz="1300" b="1">
                <a:solidFill>
                  <a:srgbClr val="1E293B"/>
                </a:solidFill>
              </a:defRPr>
            </a:pPr>
            <a:r>
              <a:t>Click 'Report Phishing'</a:t>
            </a:r>
          </a:p>
          <a:p>
            <a:pPr>
              <a:spcBef>
                <a:spcPts val="800"/>
              </a:spcBef>
              <a:defRPr sz="1000">
                <a:solidFill>
                  <a:srgbClr val="64748B"/>
                </a:solidFill>
              </a:defRPr>
            </a:pPr>
            <a:r>
              <a:t>Use the Outlook/M365 Report Phishing add-in to submit email headers to the SOC sandbox.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61120" y="1828800"/>
            <a:ext cx="2514600" cy="3017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0" y="2011680"/>
            <a:ext cx="21488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EF4444"/>
                </a:solidFill>
              </a:defRPr>
            </a:pPr>
            <a:r>
              <a:t>Step 4</a:t>
            </a:r>
          </a:p>
          <a:p>
            <a:pPr>
              <a:spcBef>
                <a:spcPts val="400"/>
              </a:spcBef>
              <a:defRPr sz="1300" b="1">
                <a:solidFill>
                  <a:srgbClr val="1E293B"/>
                </a:solidFill>
              </a:defRPr>
            </a:pPr>
            <a:r>
              <a:t>Immediate Containment</a:t>
            </a:r>
          </a:p>
          <a:p>
            <a:pPr>
              <a:spcBef>
                <a:spcPts val="800"/>
              </a:spcBef>
              <a:defRPr sz="1000">
                <a:solidFill>
                  <a:srgbClr val="64748B"/>
                </a:solidFill>
              </a:defRPr>
            </a:pPr>
            <a:r>
              <a:t>If you clicked and typed credentials, disconnect Wi-Fi/Ethernet and call IT Helpdesk immediately.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5120640"/>
            <a:ext cx="10728655" cy="914400"/>
          </a:xfrm>
          <a:prstGeom prst="roundRect">
            <a:avLst/>
          </a:prstGeom>
          <a:solidFill>
            <a:srgbClr val="EEF2FF"/>
          </a:solidFill>
          <a:ln>
            <a:solidFill>
              <a:srgbClr val="1A7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5212080"/>
            <a:ext cx="101498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0F172A"/>
                </a:solidFill>
              </a:defRPr>
            </a:pPr>
            <a:r>
              <a:t>⚡ Key Principle: A reported click in 5 minutes is a non-event. An unreported click hidden for 24 hours becomes a corporate ransomware catastrophe.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114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A73E8"/>
                </a:solidFill>
              </a:defRPr>
            </a:pPr>
            <a:r>
              <a:t>LEVEL 2 TRACK · ISO 42001 &amp; TTPS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</a:defRPr>
            </a:pPr>
            <a:r>
              <a:t>Emerging Threats: AI, Deepfakes &amp; Shadow AI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18288"/>
          </a:xfrm>
          <a:prstGeom prst="rect">
            <a:avLst/>
          </a:prstGeom>
          <a:solidFill>
            <a:srgbClr val="E2E8F0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Enterprise Cybersecurity Awareness Training  |  ISO 27001 &amp; ISO 42001 Aligned  |  Slide 8 of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33832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01168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7C3AED"/>
                </a:solidFill>
              </a:defRPr>
            </a:pPr>
            <a:r>
              <a:t>🎙️ Executive Voice Deepfakes</a:t>
            </a:r>
          </a:p>
          <a:p>
            <a:pPr>
              <a:spcBef>
                <a:spcPts val="800"/>
              </a:spcBef>
              <a:defRPr sz="1000">
                <a:solidFill>
                  <a:srgbClr val="1E293B"/>
                </a:solidFill>
              </a:defRPr>
            </a:pPr>
            <a:r>
              <a:t>Attackers clone executive speech using 3-second public audio samples. Voicemails claim urgent M&amp;A deals or travel emergencies demanding wire transfer overrides.</a:t>
            </a:r>
            <a:br/>
            <a:br/>
            <a:r>
              <a:t>Defense: Mandatory out-of-band callback protocol via known directory numbers.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828800"/>
            <a:ext cx="33832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7720" y="201168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7C3AED"/>
                </a:solidFill>
              </a:defRPr>
            </a:pPr>
            <a:r>
              <a:t>🛡️ Shadow AI Data Ingestion</a:t>
            </a:r>
          </a:p>
          <a:p>
            <a:pPr>
              <a:spcBef>
                <a:spcPts val="800"/>
              </a:spcBef>
              <a:defRPr sz="1000">
                <a:solidFill>
                  <a:srgbClr val="1E293B"/>
                </a:solidFill>
              </a:defRPr>
            </a:pPr>
            <a:r>
              <a:t>Pasting proprietary code, unreleased financial tables, or customer PII into public consumer LLMs leaks intellectual property into model training corpora.</a:t>
            </a:r>
            <a:br/>
            <a:br/>
            <a:r>
              <a:t>Defense: Use enterprise-sanctioned LLMs with verified zero-data-retention agreements.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828800"/>
            <a:ext cx="3383280" cy="4206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75320" y="2011680"/>
            <a:ext cx="292608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7C3AED"/>
                </a:solidFill>
              </a:defRPr>
            </a:pPr>
            <a:r>
              <a:t>💉 Prompt Injection &amp; Document Exploits</a:t>
            </a:r>
          </a:p>
          <a:p>
            <a:pPr>
              <a:spcBef>
                <a:spcPts val="800"/>
              </a:spcBef>
              <a:defRPr sz="1000">
                <a:solidFill>
                  <a:srgbClr val="1E293B"/>
                </a:solidFill>
              </a:defRPr>
            </a:pPr>
            <a:r>
              <a:t>Adversarial text hidden inside resumes, invoices, or web pages instructing connected AI agents to exfiltrate private internal data.</a:t>
            </a:r>
            <a:br/>
            <a:br/>
            <a:r>
              <a:t>Defense: ISO 42001 guardrails and input isolation filters before agent ingestion.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114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A73E8"/>
                </a:solidFill>
              </a:defRPr>
            </a:pPr>
            <a:r>
              <a:t>SUMMARY · OPERATIONAL CHECKLIST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E293B"/>
                </a:solidFill>
              </a:defRPr>
            </a:pPr>
            <a:r>
              <a:t>Your Daily Security Habits: The Human Firewall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08760"/>
            <a:ext cx="10728655" cy="18288"/>
          </a:xfrm>
          <a:prstGeom prst="rect">
            <a:avLst/>
          </a:prstGeom>
          <a:solidFill>
            <a:srgbClr val="E2E8F0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748B"/>
                </a:solidFill>
              </a:defRPr>
            </a:pPr>
            <a:r>
              <a:t>Enterprise Cybersecurity Awareness Training  |  ISO 27001 &amp; ISO 42001 Aligned  |  Slide 9 of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10728655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00">
                <a:solidFill>
                  <a:srgbClr val="10B981"/>
                </a:solidFill>
              </a:rPr>
              <a:t>1. Pause &amp; Inspect Before Clicking: </a:t>
            </a:r>
            <a:r>
              <a:rPr sz="1100">
                <a:solidFill>
                  <a:srgbClr val="1E293B"/>
                </a:solidFill>
              </a:rPr>
              <a:t>Treat unexpected urgency as an immediate red flag. Check sender email domains carefully.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697480"/>
            <a:ext cx="10728655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78892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00">
                <a:solidFill>
                  <a:srgbClr val="10B981"/>
                </a:solidFill>
              </a:rPr>
              <a:t>2. Dual-Channel Wire Verification: </a:t>
            </a:r>
            <a:r>
              <a:rPr sz="1100">
                <a:solidFill>
                  <a:srgbClr val="1E293B"/>
                </a:solidFill>
              </a:rPr>
              <a:t>Never execute banking/remittance changes or emergency wire disbursements without direct voice confirmation.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566160"/>
            <a:ext cx="10728655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365760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00">
                <a:solidFill>
                  <a:srgbClr val="10B981"/>
                </a:solidFill>
              </a:rPr>
              <a:t>3. Protect MFA Like Your House Keys: </a:t>
            </a:r>
            <a:r>
              <a:rPr sz="1100">
                <a:solidFill>
                  <a:srgbClr val="1E293B"/>
                </a:solidFill>
              </a:rPr>
              <a:t>Never accept an unexpected authenticator push. Report prompt bombardment immediately.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434840"/>
            <a:ext cx="10728655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52628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00">
                <a:solidFill>
                  <a:srgbClr val="10B981"/>
                </a:solidFill>
              </a:rPr>
              <a:t>4. Clean Desk &amp; Immediate Screen Lock: </a:t>
            </a:r>
            <a:r>
              <a:rPr sz="1100">
                <a:solidFill>
                  <a:srgbClr val="1E293B"/>
                </a:solidFill>
              </a:rPr>
              <a:t>Lock your computer every time you walk away. Keep printed documents off desks.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5303520"/>
            <a:ext cx="10728655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539496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00">
                <a:solidFill>
                  <a:srgbClr val="10B981"/>
                </a:solidFill>
              </a:rPr>
              <a:t>5. Fast, Blame-Free Reporting: </a:t>
            </a:r>
            <a:r>
              <a:rPr sz="1100">
                <a:solidFill>
                  <a:srgbClr val="1E293B"/>
                </a:solidFill>
              </a:rPr>
              <a:t>Use the 'Report Phishing' button. If an accident happens, report it instantly to IT/SOC.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71600" y="1371600"/>
            <a:ext cx="94484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38BDF8"/>
                </a:solidFill>
              </a:defRPr>
            </a:pPr>
            <a:r>
              <a:t>TRAINING MODULE COMPLETE</a:t>
            </a:r>
          </a:p>
          <a:p>
            <a:pPr>
              <a:spcBef>
                <a:spcPts val="800"/>
              </a:spcBef>
              <a:defRPr sz="3200" b="1">
                <a:solidFill>
                  <a:srgbClr val="FFFFFF"/>
                </a:solidFill>
              </a:defRPr>
            </a:pPr>
            <a:r>
              <a:t>Proceed to Hands-on Labs &amp; Assessment</a:t>
            </a:r>
          </a:p>
          <a:p>
            <a:pPr>
              <a:spcBef>
                <a:spcPts val="1600"/>
              </a:spcBef>
              <a:defRPr sz="1600" b="1">
                <a:solidFill>
                  <a:srgbClr val="10B981"/>
                </a:solidFill>
              </a:defRPr>
            </a:pPr>
            <a:r>
              <a:t>Next Steps in This E-Learning Application:</a:t>
            </a:r>
          </a:p>
          <a:p>
            <a:pPr>
              <a:spcBef>
                <a:spcPts val="800"/>
              </a:spcBef>
              <a:defRPr sz="1300">
                <a:solidFill>
                  <a:srgbClr val="E2E8F0"/>
                </a:solidFill>
              </a:defRPr>
            </a:pPr>
            <a:r>
              <a:t>1. Complete the Interactive Attack Simulators in Modules 1–4 (Whaling, BEC, Clean Desk, Incident Sandbox)</a:t>
            </a:r>
          </a:p>
          <a:p>
            <a:pPr>
              <a:spcBef>
                <a:spcPts val="800"/>
              </a:spcBef>
              <a:defRPr sz="1300">
                <a:solidFill>
                  <a:srgbClr val="E2E8F0"/>
                </a:solidFill>
              </a:defRPr>
            </a:pPr>
            <a:r>
              <a:t>2. Take the Knowledge Check Assessment (5 randomized questions, 80% passing threshold)</a:t>
            </a:r>
          </a:p>
          <a:p>
            <a:pPr>
              <a:spcBef>
                <a:spcPts val="800"/>
              </a:spcBef>
              <a:defRPr sz="1300">
                <a:solidFill>
                  <a:srgbClr val="E2E8F0"/>
                </a:solidFill>
              </a:defRPr>
            </a:pPr>
            <a:r>
              <a:t>3. Optional: Complete the Level 2 Advanced Track on ISO 42001 &amp; AI Prompt Injections</a:t>
            </a:r>
          </a:p>
          <a:p>
            <a:pPr>
              <a:spcBef>
                <a:spcPts val="800"/>
              </a:spcBef>
              <a:defRPr sz="1300">
                <a:solidFill>
                  <a:srgbClr val="E2E8F0"/>
                </a:solidFill>
              </a:defRPr>
            </a:pPr>
            <a:r>
              <a:t>4. Generate and download your official Certificate of Completion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